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fntdata" ContentType="application/x-fontdata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9144000" cy="5143500"/>
  <p:notesSz cx="5143500" cy="9144000"/>
  <p:embeddedFontLst>
    <p:embeddedFont>
      <p:font typeface="Lato"/>
      <p:boldItalic r:id="rId10"/>
      <p:regular r:id="rId11"/>
      <p:italic r:id="rId12"/>
      <p:bold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openxmlformats.org/officeDocument/2006/relationships/font" Target="fonts/Lato-boldItalic.fntdata"/><Relationship Id="rId11" Type="http://schemas.openxmlformats.org/officeDocument/2006/relationships/font" Target="fonts/Lato-regular.fntdata"/><Relationship Id="rId12" Type="http://schemas.openxmlformats.org/officeDocument/2006/relationships/font" Target="fonts/Lato-italic.fntdata"/><Relationship Id="rId13" Type="http://schemas.openxmlformats.org/officeDocument/2006/relationships/font" Target="fonts/Lato-bold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sv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5a93df33-8766-4d16-a82e-aca8f765fa75?pitch-bytes=134003&amp;pitch-content-type=image%2Fpng">    </p:cNvPr>
          <p:cNvPicPr>
            <a:picLocks noChangeAspect="1"/>
          </p:cNvPicPr>
          <p:nvPr/>
        </p:nvPicPr>
        <p:blipFill>
          <a:blip r:embed="rId1">
            <a:alphaModFix amt="4000"/>
          </a:blip>
          <a:srcRect l="0" r="7407" t="-175" b="-175"/>
          <a:stretch/>
        </p:blipFill>
        <p:spPr>
          <a:xfrm>
            <a:off x="-831544" y="587"/>
            <a:ext cx="5342195" cy="466800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6916" y="1061608"/>
            <a:ext cx="36576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Introducing Automation</a:t>
            </a:r>
            <a:endParaRPr lang="en-US" sz="3000" dirty="0"/>
          </a:p>
        </p:txBody>
      </p:sp>
      <p:sp>
        <p:nvSpPr>
          <p:cNvPr id="5" name="Shape 1"/>
          <p:cNvSpPr/>
          <p:nvPr/>
        </p:nvSpPr>
        <p:spPr>
          <a:xfrm>
            <a:off x="-2430" y="937116"/>
            <a:ext cx="3119865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6" name="Text 2"/>
          <p:cNvSpPr/>
          <p:nvPr/>
        </p:nvSpPr>
        <p:spPr>
          <a:xfrm>
            <a:off x="716916" y="658454"/>
            <a:ext cx="2743200" cy="182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HUGELY POWERFUL, BEAUTIFULLY SIMPLE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716537" y="1726786"/>
            <a:ext cx="3657600" cy="1405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  <a:spcAft>
                <a:spcPts val="1350"/>
              </a:spcAft>
            </a:pPr>
            <a:endParaRPr lang="en-US" sz="1350" dirty="0"/>
          </a:p>
          <a:p>
            <a:pPr algn="l">
              <a:lnSpc>
                <a:spcPts val="1620"/>
              </a:lnSpc>
              <a:spcAft>
                <a:spcPts val="1350"/>
              </a:spcAft>
            </a:pPr>
            <a:r>
              <a:rPr lang="en-US" sz="14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CaptionHub's no-code subtitling-at-scale capability – gives non-developers the power to set up hugely powerful, API level, automated subtitling workflows – in seconds and without a single line of code</a:t>
            </a:r>
            <a:endParaRPr lang="en-US" sz="1350" dirty="0"/>
          </a:p>
        </p:txBody>
      </p:sp>
      <p:pic>
        <p:nvPicPr>
          <p:cNvPr id="8" name="Image 1" descr="https://pitch-assets-ccb95893-de3f-4266-973c-20049231b248.s3.eu-west-1.amazonaws.com/22915a99-bb81-4b56-bdef-ad07855aef4d?pitch-bytes=4733&amp;pitch-content-type=image%2Fsvg%2Bxml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74" r="21099" t="61957" b="0"/>
          <a:stretch/>
        </p:blipFill>
        <p:spPr>
          <a:xfrm>
            <a:off x="174993" y="4828082"/>
            <a:ext cx="766277" cy="18187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-2430" y="4670444"/>
            <a:ext cx="9146562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pitch-assets-ccb95893-de3f-4266-973c-20049231b248.s3.eu-west-1.amazonaws.com/8b431275-931c-4969-ba0d-0b711a970af9?pitch-bytes=14716&amp;pitch-content-type=image%2F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726463" y="1199477"/>
            <a:ext cx="4115038" cy="2743358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 rot="5400000">
            <a:off x="-3105671" y="2402566"/>
            <a:ext cx="4540519" cy="0"/>
          </a:xfrm>
          <a:prstGeom prst="line">
            <a:avLst/>
          </a:prstGeom>
          <a:solidFill>
            <a:srgbClr val="E5E7F0">
              <a:alpha val="4000"/>
            </a:srgbClr>
          </a:solidFill>
          <a:ln w="5292">
            <a:solidFill>
              <a:srgbClr val="4D5461">
                <a:alpha val="4000"/>
              </a:srgbClr>
            </a:solidFill>
            <a:prstDash val="solid"/>
            <a:headEnd type="none"/>
            <a:tailEnd type="none"/>
          </a:ln>
        </p:spPr>
      </p:sp>
      <p:sp>
        <p:nvSpPr>
          <p:cNvPr id="12" name="Shape 6"/>
          <p:cNvSpPr/>
          <p:nvPr/>
        </p:nvSpPr>
        <p:spPr>
          <a:xfrm rot="5400000">
            <a:off x="2174886" y="2338673"/>
            <a:ext cx="4677029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5a93df33-8766-4d16-a82e-aca8f765fa75?pitch-bytes=134003&amp;pitch-content-type=image%2Fpng">    </p:cNvPr>
          <p:cNvPicPr>
            <a:picLocks noChangeAspect="1"/>
          </p:cNvPicPr>
          <p:nvPr/>
        </p:nvPicPr>
        <p:blipFill>
          <a:blip r:embed="rId1">
            <a:alphaModFix amt="4000"/>
          </a:blip>
          <a:srcRect l="0" r="7407" t="-175" b="-175"/>
          <a:stretch/>
        </p:blipFill>
        <p:spPr>
          <a:xfrm>
            <a:off x="-831544" y="587"/>
            <a:ext cx="5342195" cy="466800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6916" y="3289185"/>
            <a:ext cx="8229600" cy="1833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38"/>
              </a:lnSpc>
            </a:pPr>
            <a:r>
              <a:rPr lang="en-US" sz="11300" b="1" dirty="0">
                <a:solidFill>
                  <a:srgbClr val="FFFFFF">
                    <a:alpha val="5000"/>
                  </a:srgbClr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Automation</a:t>
            </a:r>
            <a:endParaRPr lang="en-US" sz="13125" dirty="0"/>
          </a:p>
        </p:txBody>
      </p:sp>
      <p:sp>
        <p:nvSpPr>
          <p:cNvPr id="5" name="Shape 1"/>
          <p:cNvSpPr/>
          <p:nvPr/>
        </p:nvSpPr>
        <p:spPr>
          <a:xfrm>
            <a:off x="4518937" y="894662"/>
            <a:ext cx="4007138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6" name="Text 2"/>
          <p:cNvSpPr/>
          <p:nvPr/>
        </p:nvSpPr>
        <p:spPr>
          <a:xfrm>
            <a:off x="4760052" y="660536"/>
            <a:ext cx="2743200" cy="1828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SCALE WORKFLOWS EFFORTLESSLY</a:t>
            </a:r>
            <a:endParaRPr lang="en-US" sz="900" dirty="0"/>
          </a:p>
        </p:txBody>
      </p:sp>
      <p:pic>
        <p:nvPicPr>
          <p:cNvPr id="7" name="Image 1" descr="https://pitch-assets-ccb95893-de3f-4266-973c-20049231b248.s3.eu-west-1.amazonaws.com/22915a99-bb81-4b56-bdef-ad07855aef4d?pitch-bytes=4733&amp;pitch-content-type=image%2Fsvg%2Bxml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74" r="21099" t="61957" b="0"/>
          <a:stretch/>
        </p:blipFill>
        <p:spPr>
          <a:xfrm>
            <a:off x="174993" y="4828082"/>
            <a:ext cx="766277" cy="18187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-2430" y="4670444"/>
            <a:ext cx="9146562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9" name="Text 4"/>
          <p:cNvSpPr/>
          <p:nvPr/>
        </p:nvSpPr>
        <p:spPr>
          <a:xfrm>
            <a:off x="4762214" y="1041410"/>
            <a:ext cx="3657600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  <a:spcAft>
                <a:spcPts val="1050"/>
              </a:spcAft>
            </a:pPr>
            <a:r>
              <a:rPr lang="en-US" sz="11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Automate as little or as much as your wish, from simple tagging to entire end-to-end workflows</a:t>
            </a:r>
            <a:endParaRPr lang="en-US" sz="1050" dirty="0"/>
          </a:p>
        </p:txBody>
      </p:sp>
      <p:sp>
        <p:nvSpPr>
          <p:cNvPr id="10" name="Shape 5"/>
          <p:cNvSpPr/>
          <p:nvPr/>
        </p:nvSpPr>
        <p:spPr>
          <a:xfrm>
            <a:off x="4511416" y="2718736"/>
            <a:ext cx="4007138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11" name="Text 6"/>
          <p:cNvSpPr/>
          <p:nvPr/>
        </p:nvSpPr>
        <p:spPr>
          <a:xfrm>
            <a:off x="4752532" y="3480719"/>
            <a:ext cx="1828800" cy="1828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ZERO CODING REQUIRED</a:t>
            </a:r>
            <a:endParaRPr lang="en-US" sz="900" dirty="0"/>
          </a:p>
        </p:txBody>
      </p:sp>
      <p:sp>
        <p:nvSpPr>
          <p:cNvPr id="12" name="Text 7"/>
          <p:cNvSpPr/>
          <p:nvPr/>
        </p:nvSpPr>
        <p:spPr>
          <a:xfrm>
            <a:off x="4747174" y="3742311"/>
            <a:ext cx="3657600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  <a:spcAft>
                <a:spcPts val="1050"/>
              </a:spcAft>
            </a:pPr>
            <a:r>
              <a:rPr lang="en-US" sz="11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With a powerful - yet simple - interface, you will be up and running in a matter of minutes</a:t>
            </a:r>
            <a:endParaRPr lang="en-US" sz="1050" dirty="0"/>
          </a:p>
        </p:txBody>
      </p:sp>
      <p:sp>
        <p:nvSpPr>
          <p:cNvPr id="13" name="Shape 8"/>
          <p:cNvSpPr/>
          <p:nvPr/>
        </p:nvSpPr>
        <p:spPr>
          <a:xfrm>
            <a:off x="4517581" y="3665043"/>
            <a:ext cx="4007138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14" name="Text 9"/>
          <p:cNvSpPr/>
          <p:nvPr/>
        </p:nvSpPr>
        <p:spPr>
          <a:xfrm>
            <a:off x="4752532" y="2481401"/>
            <a:ext cx="2743200" cy="1828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IMMEDIATE, DEMONSTRABLE ROI</a:t>
            </a:r>
            <a:endParaRPr lang="en-US" sz="900" dirty="0"/>
          </a:p>
        </p:txBody>
      </p:sp>
      <p:sp>
        <p:nvSpPr>
          <p:cNvPr id="15" name="Text 10"/>
          <p:cNvSpPr/>
          <p:nvPr/>
        </p:nvSpPr>
        <p:spPr>
          <a:xfrm>
            <a:off x="4754694" y="2757661"/>
            <a:ext cx="3657600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  <a:spcAft>
                <a:spcPts val="1050"/>
              </a:spcAft>
            </a:pPr>
            <a:r>
              <a:rPr lang="en-US" sz="11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Greatly reduce - or fully automate - repetitive tasks, removing pain that would typically be solved by time, cost, or both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4515282" y="1785922"/>
            <a:ext cx="4007138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17" name="Text 12"/>
          <p:cNvSpPr/>
          <p:nvPr/>
        </p:nvSpPr>
        <p:spPr>
          <a:xfrm>
            <a:off x="4756398" y="1521216"/>
            <a:ext cx="2743200" cy="1828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ENSURE CONSISTENCY ACROSS CAPTIONS</a:t>
            </a:r>
            <a:endParaRPr lang="en-US" sz="900" dirty="0"/>
          </a:p>
        </p:txBody>
      </p:sp>
      <p:sp>
        <p:nvSpPr>
          <p:cNvPr id="18" name="Text 13"/>
          <p:cNvSpPr/>
          <p:nvPr/>
        </p:nvSpPr>
        <p:spPr>
          <a:xfrm>
            <a:off x="4751040" y="1917385"/>
            <a:ext cx="3657600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  <a:spcAft>
                <a:spcPts val="1050"/>
              </a:spcAft>
            </a:pPr>
            <a:r>
              <a:rPr lang="en-US" sz="11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Establish rules and easily apply them to multiple projects, in multiple languages</a:t>
            </a:r>
            <a:endParaRPr lang="en-US" sz="1050" dirty="0"/>
          </a:p>
        </p:txBody>
      </p:sp>
      <p:sp>
        <p:nvSpPr>
          <p:cNvPr id="19" name="Text 14"/>
          <p:cNvSpPr/>
          <p:nvPr/>
        </p:nvSpPr>
        <p:spPr>
          <a:xfrm>
            <a:off x="335417" y="658454"/>
            <a:ext cx="1828800" cy="182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KEY BENEFITS</a:t>
            </a: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716916" y="1323960"/>
            <a:ext cx="27432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Automation benefits</a:t>
            </a:r>
            <a:endParaRPr lang="en-US" sz="3000" dirty="0"/>
          </a:p>
        </p:txBody>
      </p:sp>
      <p:sp>
        <p:nvSpPr>
          <p:cNvPr id="21" name="Text 16"/>
          <p:cNvSpPr/>
          <p:nvPr/>
        </p:nvSpPr>
        <p:spPr>
          <a:xfrm>
            <a:off x="716537" y="2343532"/>
            <a:ext cx="3657600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  <a:spcAft>
                <a:spcPts val="1350"/>
              </a:spcAft>
            </a:pPr>
            <a:r>
              <a:rPr lang="en-US" sz="14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From simple tagging through to full automated end-to-end workflows, you're guaranteed to find a use for Automation</a:t>
            </a:r>
            <a:endParaRPr lang="en-US" sz="1350" dirty="0"/>
          </a:p>
        </p:txBody>
      </p:sp>
      <p:sp>
        <p:nvSpPr>
          <p:cNvPr id="22" name="Shape 17"/>
          <p:cNvSpPr/>
          <p:nvPr/>
        </p:nvSpPr>
        <p:spPr>
          <a:xfrm rot="5400000">
            <a:off x="2174886" y="2338673"/>
            <a:ext cx="4677029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23" name="Shape 18"/>
          <p:cNvSpPr/>
          <p:nvPr/>
        </p:nvSpPr>
        <p:spPr>
          <a:xfrm>
            <a:off x="-1655896" y="942157"/>
            <a:ext cx="3119865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5a93df33-8766-4d16-a82e-aca8f765fa75?pitch-bytes=134003&amp;pitch-content-type=image%2Fpng">    </p:cNvPr>
          <p:cNvPicPr>
            <a:picLocks noChangeAspect="1"/>
          </p:cNvPicPr>
          <p:nvPr/>
        </p:nvPicPr>
        <p:blipFill>
          <a:blip r:embed="rId1">
            <a:alphaModFix amt="4000"/>
          </a:blip>
          <a:srcRect l="0" r="7407" t="-175" b="-175"/>
          <a:stretch/>
        </p:blipFill>
        <p:spPr>
          <a:xfrm>
            <a:off x="-2016192" y="587"/>
            <a:ext cx="5342195" cy="4668003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c257d1e5-6adf-4d66-a4f7-1dc9c178620c?pitch-bytes=787564&amp;pitch-content-type=image%2Fpng">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0" r="0" t="0" b="15322"/>
          <a:stretch/>
        </p:blipFill>
        <p:spPr>
          <a:xfrm>
            <a:off x="4973591" y="-303512"/>
            <a:ext cx="6170771" cy="5274098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16916" y="1061608"/>
            <a:ext cx="36576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End-to-end support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716537" y="2020079"/>
            <a:ext cx="2743200" cy="1611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  <a:spcAft>
                <a:spcPts val="1350"/>
              </a:spcAft>
            </a:pPr>
            <a:endParaRPr lang="en-US" sz="1350" dirty="0"/>
          </a:p>
          <a:p>
            <a:pPr algn="l">
              <a:lnSpc>
                <a:spcPts val="1620"/>
              </a:lnSpc>
              <a:spcAft>
                <a:spcPts val="1350"/>
              </a:spcAft>
            </a:pPr>
            <a:r>
              <a:rPr lang="en-US" sz="1400" b="0" spc="12" kern="0" dirty="0">
                <a:solidFill>
                  <a:srgbClr val="0B1326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Start small, or jump right in. With Automation, you are free to decide how little or how much of your workflow you wish to automate including your review &amp; approve workflows</a:t>
            </a:r>
            <a:endParaRPr lang="en-US" sz="1350" dirty="0"/>
          </a:p>
        </p:txBody>
      </p:sp>
      <p:pic>
        <p:nvPicPr>
          <p:cNvPr id="7" name="Image 2" descr="https://pitch-assets-ccb95893-de3f-4266-973c-20049231b248.s3.eu-west-1.amazonaws.com/22915a99-bb81-4b56-bdef-ad07855aef4d?pitch-bytes=4733&amp;pitch-content-type=image%2Fsvg%2Bxml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674" r="21099" t="61957" b="0"/>
          <a:stretch/>
        </p:blipFill>
        <p:spPr>
          <a:xfrm>
            <a:off x="174993" y="4828082"/>
            <a:ext cx="766277" cy="181870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-2430" y="4670444"/>
            <a:ext cx="9146562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pic>
        <p:nvPicPr>
          <p:cNvPr id="9" name="Image 3" descr="https://pitch-assets-ccb95893-de3f-4266-973c-20049231b248.s3.eu-west-1.amazonaws.com/b28374fe-cea0-4165-85c7-23e34904cc97?pitch-bytes=295802&amp;pitch-content-type=image%2Fpng">    </p:cNvPr>
          <p:cNvPicPr>
            <a:picLocks noChangeAspect="1"/>
          </p:cNvPicPr>
          <p:nvPr/>
        </p:nvPicPr>
        <p:blipFill>
          <a:blip r:embed="rId5"/>
          <a:srcRect l="0" r="13559" t="0" b="0"/>
          <a:stretch/>
        </p:blipFill>
        <p:spPr>
          <a:xfrm>
            <a:off x="3808073" y="1095092"/>
            <a:ext cx="4859347" cy="248756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23834" y="658454"/>
            <a:ext cx="2743200" cy="182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440"/>
              </a:lnSpc>
            </a:pPr>
            <a:r>
              <a:rPr lang="en-US" sz="900" b="0" spc="120" kern="0" dirty="0">
                <a:solidFill>
                  <a:srgbClr val="00CCFF"/>
                </a:solidFill>
                <a:latin typeface="Calibre" pitchFamily="34" charset="0"/>
                <a:ea typeface="Calibre" pitchFamily="34" charset="-122"/>
                <a:cs typeface="Calibre" pitchFamily="34" charset="-120"/>
              </a:rPr>
              <a:t>AUTOMATION WORKFLOW OPTIONS</a:t>
            </a:r>
            <a:endParaRPr lang="en-US" sz="900" dirty="0"/>
          </a:p>
        </p:txBody>
      </p:sp>
      <p:sp>
        <p:nvSpPr>
          <p:cNvPr id="11" name="Shape 4"/>
          <p:cNvSpPr/>
          <p:nvPr/>
        </p:nvSpPr>
        <p:spPr>
          <a:xfrm rot="5400000">
            <a:off x="990239" y="2338673"/>
            <a:ext cx="4677029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  <p:sp>
        <p:nvSpPr>
          <p:cNvPr id="12" name="Shape 5"/>
          <p:cNvSpPr/>
          <p:nvPr/>
        </p:nvSpPr>
        <p:spPr>
          <a:xfrm>
            <a:off x="-375468" y="947198"/>
            <a:ext cx="3119865" cy="0"/>
          </a:xfrm>
          <a:prstGeom prst="line">
            <a:avLst/>
          </a:prstGeom>
          <a:solidFill>
            <a:srgbClr val="E5E7F0"/>
          </a:solidFill>
          <a:ln w="5292">
            <a:solidFill>
              <a:srgbClr val="4D54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Partner Slides</dc:title>
  <dc:subject>PptxGenJS Presentation</dc:subject>
  <dc:creator>Pitch Software GmbH</dc:creator>
  <cp:lastModifiedBy>Pitch Software GmbH</cp:lastModifiedBy>
  <cp:revision>1</cp:revision>
  <dcterms:created xsi:type="dcterms:W3CDTF">2023-06-27T06:51:11Z</dcterms:created>
  <dcterms:modified xsi:type="dcterms:W3CDTF">2023-06-27T06:51:11Z</dcterms:modified>
</cp:coreProperties>
</file>